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Bold" charset="1" panose="00000800000000000000"/>
      <p:regular r:id="rId14"/>
    </p:embeddedFont>
    <p:embeddedFont>
      <p:font typeface="Poppins" charset="1" panose="00000500000000000000"/>
      <p:regular r:id="rId15"/>
    </p:embeddedFont>
    <p:embeddedFont>
      <p:font typeface="Poppins Medium" charset="1" panose="000006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jpeg" Type="http://schemas.openxmlformats.org/officeDocument/2006/relationships/image"/><Relationship Id="rId5"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1.jpe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1.jpeg" Type="http://schemas.openxmlformats.org/officeDocument/2006/relationships/image"/><Relationship Id="rId9"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1.jpeg" Type="http://schemas.openxmlformats.org/officeDocument/2006/relationships/image"/><Relationship Id="rId7" Target="../media/image23.jpeg" Type="http://schemas.openxmlformats.org/officeDocument/2006/relationships/image"/><Relationship Id="rId8"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072121" y="662225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049685" y="4564855"/>
            <a:ext cx="4099369" cy="4114800"/>
          </a:xfrm>
          <a:custGeom>
            <a:avLst/>
            <a:gdLst/>
            <a:ahLst/>
            <a:cxnLst/>
            <a:rect r="r" b="b" t="t" l="l"/>
            <a:pathLst>
              <a:path h="4114800" w="4099369">
                <a:moveTo>
                  <a:pt x="0" y="0"/>
                </a:moveTo>
                <a:lnTo>
                  <a:pt x="4099370" y="0"/>
                </a:lnTo>
                <a:lnTo>
                  <a:pt x="409937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921956" y="3584705"/>
            <a:ext cx="16755736" cy="6702295"/>
            <a:chOff x="0" y="0"/>
            <a:chExt cx="6350000" cy="2540000"/>
          </a:xfrm>
        </p:grpSpPr>
        <p:sp>
          <p:nvSpPr>
            <p:cNvPr name="Freeform 6" id="6"/>
            <p:cNvSpPr/>
            <p:nvPr/>
          </p:nvSpPr>
          <p:spPr>
            <a:xfrm flipH="false" flipV="false" rot="0">
              <a:off x="0" y="0"/>
              <a:ext cx="6350000" cy="2540000"/>
            </a:xfrm>
            <a:custGeom>
              <a:avLst/>
              <a:gdLst/>
              <a:ahLst/>
              <a:cxnLst/>
              <a:rect r="r" b="b" t="t" l="l"/>
              <a:pathLst>
                <a:path h="2540000" w="6350000">
                  <a:moveTo>
                    <a:pt x="0" y="1270000"/>
                  </a:moveTo>
                  <a:cubicBezTo>
                    <a:pt x="0" y="568960"/>
                    <a:pt x="568960" y="0"/>
                    <a:pt x="1270000" y="0"/>
                  </a:cubicBezTo>
                  <a:lnTo>
                    <a:pt x="5080000" y="0"/>
                  </a:lnTo>
                  <a:cubicBezTo>
                    <a:pt x="5781040" y="0"/>
                    <a:pt x="6350000" y="568960"/>
                    <a:pt x="6350000" y="1270000"/>
                  </a:cubicBezTo>
                  <a:cubicBezTo>
                    <a:pt x="6350000" y="1971040"/>
                    <a:pt x="5781040" y="2540000"/>
                    <a:pt x="5080000" y="2540000"/>
                  </a:cubicBezTo>
                  <a:lnTo>
                    <a:pt x="1270000" y="2540000"/>
                  </a:lnTo>
                  <a:cubicBezTo>
                    <a:pt x="568960" y="2540000"/>
                    <a:pt x="0" y="1971040"/>
                    <a:pt x="0" y="1270000"/>
                  </a:cubicBezTo>
                  <a:close/>
                </a:path>
              </a:pathLst>
            </a:custGeom>
            <a:blipFill>
              <a:blip r:embed="rId8"/>
              <a:stretch>
                <a:fillRect l="0" t="-21486" r="0" b="-66013"/>
              </a:stretch>
            </a:blipFill>
          </p:spPr>
        </p:sp>
      </p:grpSp>
      <p:sp>
        <p:nvSpPr>
          <p:cNvPr name="Freeform 7" id="7"/>
          <p:cNvSpPr/>
          <p:nvPr/>
        </p:nvSpPr>
        <p:spPr>
          <a:xfrm flipH="false" flipV="false" rot="-5400000">
            <a:off x="14681939" y="-298110"/>
            <a:ext cx="3097322" cy="4114800"/>
          </a:xfrm>
          <a:custGeom>
            <a:avLst/>
            <a:gdLst/>
            <a:ahLst/>
            <a:cxnLst/>
            <a:rect r="r" b="b" t="t" l="l"/>
            <a:pathLst>
              <a:path h="4114800" w="3097322">
                <a:moveTo>
                  <a:pt x="0" y="0"/>
                </a:moveTo>
                <a:lnTo>
                  <a:pt x="3097322" y="0"/>
                </a:lnTo>
                <a:lnTo>
                  <a:pt x="309732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888327" y="1028700"/>
            <a:ext cx="2684546" cy="1156420"/>
          </a:xfrm>
          <a:custGeom>
            <a:avLst/>
            <a:gdLst/>
            <a:ahLst/>
            <a:cxnLst/>
            <a:rect r="r" b="b" t="t" l="l"/>
            <a:pathLst>
              <a:path h="1156420" w="2684546">
                <a:moveTo>
                  <a:pt x="0" y="0"/>
                </a:moveTo>
                <a:lnTo>
                  <a:pt x="2684546" y="0"/>
                </a:lnTo>
                <a:lnTo>
                  <a:pt x="2684546" y="1156420"/>
                </a:lnTo>
                <a:lnTo>
                  <a:pt x="0" y="1156420"/>
                </a:lnTo>
                <a:lnTo>
                  <a:pt x="0" y="0"/>
                </a:lnTo>
                <a:close/>
              </a:path>
            </a:pathLst>
          </a:custGeom>
          <a:blipFill>
            <a:blip r:embed="rId11"/>
            <a:stretch>
              <a:fillRect l="0" t="0" r="0" b="0"/>
            </a:stretch>
          </a:blipFill>
        </p:spPr>
      </p:sp>
      <p:sp>
        <p:nvSpPr>
          <p:cNvPr name="TextBox 9" id="9"/>
          <p:cNvSpPr txBox="true"/>
          <p:nvPr/>
        </p:nvSpPr>
        <p:spPr>
          <a:xfrm rot="0">
            <a:off x="1028700" y="857250"/>
            <a:ext cx="12271125"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Rancang Bangun Website</a:t>
            </a:r>
          </a:p>
        </p:txBody>
      </p:sp>
      <p:sp>
        <p:nvSpPr>
          <p:cNvPr name="TextBox 10" id="10"/>
          <p:cNvSpPr txBox="true"/>
          <p:nvPr/>
        </p:nvSpPr>
        <p:spPr>
          <a:xfrm rot="0">
            <a:off x="1028700" y="8748395"/>
            <a:ext cx="2113176"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solidFill>
                <a:latin typeface="Poppins"/>
              </a:rPr>
              <a:t>Kelompok 11</a:t>
            </a:r>
          </a:p>
        </p:txBody>
      </p:sp>
      <p:sp>
        <p:nvSpPr>
          <p:cNvPr name="TextBox 11" id="11"/>
          <p:cNvSpPr txBox="true"/>
          <p:nvPr/>
        </p:nvSpPr>
        <p:spPr>
          <a:xfrm rot="0">
            <a:off x="1028700" y="1816440"/>
            <a:ext cx="7786513" cy="789940"/>
          </a:xfrm>
          <a:prstGeom prst="rect">
            <a:avLst/>
          </a:prstGeom>
        </p:spPr>
        <p:txBody>
          <a:bodyPr anchor="t" rtlCol="false" tIns="0" lIns="0" bIns="0" rIns="0">
            <a:spAutoFit/>
          </a:bodyPr>
          <a:lstStyle/>
          <a:p>
            <a:pPr algn="l">
              <a:lnSpc>
                <a:spcPts val="5599"/>
              </a:lnSpc>
            </a:pPr>
            <a:r>
              <a:rPr lang="en-US" sz="5599">
                <a:solidFill>
                  <a:srgbClr val="1C1B21"/>
                </a:solidFill>
                <a:latin typeface="Poppins"/>
              </a:rPr>
              <a:t>Teo 366 Perabot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777606" y="6204947"/>
            <a:ext cx="7637925" cy="3124606"/>
          </a:xfrm>
          <a:custGeom>
            <a:avLst/>
            <a:gdLst/>
            <a:ahLst/>
            <a:cxnLst/>
            <a:rect r="r" b="b" t="t" l="l"/>
            <a:pathLst>
              <a:path h="3124606" w="7637925">
                <a:moveTo>
                  <a:pt x="0" y="3124606"/>
                </a:moveTo>
                <a:lnTo>
                  <a:pt x="7637926" y="3124606"/>
                </a:lnTo>
                <a:lnTo>
                  <a:pt x="7637926" y="0"/>
                </a:lnTo>
                <a:lnTo>
                  <a:pt x="0" y="0"/>
                </a:lnTo>
                <a:lnTo>
                  <a:pt x="0" y="31246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4"/>
            <a:stretch>
              <a:fillRect l="0" t="0" r="0" b="0"/>
            </a:stretch>
          </a:blipFill>
        </p:spPr>
      </p:sp>
      <p:sp>
        <p:nvSpPr>
          <p:cNvPr name="TextBox 4" id="4"/>
          <p:cNvSpPr txBox="true"/>
          <p:nvPr/>
        </p:nvSpPr>
        <p:spPr>
          <a:xfrm rot="0">
            <a:off x="1028700" y="857250"/>
            <a:ext cx="7786513"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Table</a:t>
            </a:r>
          </a:p>
        </p:txBody>
      </p:sp>
      <p:sp>
        <p:nvSpPr>
          <p:cNvPr name="TextBox 5" id="5"/>
          <p:cNvSpPr txBox="true"/>
          <p:nvPr/>
        </p:nvSpPr>
        <p:spPr>
          <a:xfrm rot="0">
            <a:off x="1028700" y="1816440"/>
            <a:ext cx="7786513" cy="789940"/>
          </a:xfrm>
          <a:prstGeom prst="rect">
            <a:avLst/>
          </a:prstGeom>
        </p:spPr>
        <p:txBody>
          <a:bodyPr anchor="t" rtlCol="false" tIns="0" lIns="0" bIns="0" rIns="0">
            <a:spAutoFit/>
          </a:bodyPr>
          <a:lstStyle/>
          <a:p>
            <a:pPr algn="l">
              <a:lnSpc>
                <a:spcPts val="5599"/>
              </a:lnSpc>
            </a:pPr>
            <a:r>
              <a:rPr lang="en-US" sz="5599">
                <a:solidFill>
                  <a:srgbClr val="1C1B21"/>
                </a:solidFill>
                <a:latin typeface="Poppins"/>
              </a:rPr>
              <a:t>of Contents</a:t>
            </a:r>
          </a:p>
        </p:txBody>
      </p:sp>
      <p:sp>
        <p:nvSpPr>
          <p:cNvPr name="TextBox 6" id="6"/>
          <p:cNvSpPr txBox="true"/>
          <p:nvPr/>
        </p:nvSpPr>
        <p:spPr>
          <a:xfrm rot="0">
            <a:off x="4527710" y="5727825"/>
            <a:ext cx="1729432"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Use Case</a:t>
            </a:r>
          </a:p>
        </p:txBody>
      </p:sp>
      <p:sp>
        <p:nvSpPr>
          <p:cNvPr name="TextBox 7" id="7"/>
          <p:cNvSpPr txBox="true"/>
          <p:nvPr/>
        </p:nvSpPr>
        <p:spPr>
          <a:xfrm rot="0">
            <a:off x="8952669" y="572782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5</a:t>
            </a:r>
          </a:p>
        </p:txBody>
      </p:sp>
      <p:sp>
        <p:nvSpPr>
          <p:cNvPr name="TextBox 8" id="8"/>
          <p:cNvSpPr txBox="true"/>
          <p:nvPr/>
        </p:nvSpPr>
        <p:spPr>
          <a:xfrm rot="0">
            <a:off x="11614844" y="6685405"/>
            <a:ext cx="1993139"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Thank you</a:t>
            </a:r>
          </a:p>
        </p:txBody>
      </p:sp>
      <p:sp>
        <p:nvSpPr>
          <p:cNvPr name="TextBox 9" id="9"/>
          <p:cNvSpPr txBox="true"/>
          <p:nvPr/>
        </p:nvSpPr>
        <p:spPr>
          <a:xfrm rot="0">
            <a:off x="16085180" y="668540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9</a:t>
            </a:r>
          </a:p>
        </p:txBody>
      </p:sp>
      <p:sp>
        <p:nvSpPr>
          <p:cNvPr name="TextBox 10" id="10"/>
          <p:cNvSpPr txBox="true"/>
          <p:nvPr/>
        </p:nvSpPr>
        <p:spPr>
          <a:xfrm rot="0">
            <a:off x="4527710" y="6685405"/>
            <a:ext cx="1729432"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Definition</a:t>
            </a:r>
          </a:p>
        </p:txBody>
      </p:sp>
      <p:sp>
        <p:nvSpPr>
          <p:cNvPr name="TextBox 11" id="11"/>
          <p:cNvSpPr txBox="true"/>
          <p:nvPr/>
        </p:nvSpPr>
        <p:spPr>
          <a:xfrm rot="0">
            <a:off x="8952669" y="668540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6</a:t>
            </a:r>
          </a:p>
        </p:txBody>
      </p:sp>
      <p:sp>
        <p:nvSpPr>
          <p:cNvPr name="TextBox 12" id="12"/>
          <p:cNvSpPr txBox="true"/>
          <p:nvPr/>
        </p:nvSpPr>
        <p:spPr>
          <a:xfrm rot="0">
            <a:off x="11614844" y="4522595"/>
            <a:ext cx="2779681" cy="10052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Monolithic dan Microservice</a:t>
            </a:r>
          </a:p>
        </p:txBody>
      </p:sp>
      <p:sp>
        <p:nvSpPr>
          <p:cNvPr name="TextBox 13" id="13"/>
          <p:cNvSpPr txBox="true"/>
          <p:nvPr/>
        </p:nvSpPr>
        <p:spPr>
          <a:xfrm rot="0">
            <a:off x="16085180" y="477024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7</a:t>
            </a:r>
          </a:p>
        </p:txBody>
      </p:sp>
      <p:sp>
        <p:nvSpPr>
          <p:cNvPr name="TextBox 14" id="14"/>
          <p:cNvSpPr txBox="true"/>
          <p:nvPr/>
        </p:nvSpPr>
        <p:spPr>
          <a:xfrm rot="0">
            <a:off x="11614844" y="5727825"/>
            <a:ext cx="2487590"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Demo Proyek</a:t>
            </a:r>
          </a:p>
        </p:txBody>
      </p:sp>
      <p:sp>
        <p:nvSpPr>
          <p:cNvPr name="TextBox 15" id="15"/>
          <p:cNvSpPr txBox="true"/>
          <p:nvPr/>
        </p:nvSpPr>
        <p:spPr>
          <a:xfrm rot="0">
            <a:off x="16085180" y="572782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8</a:t>
            </a:r>
          </a:p>
        </p:txBody>
      </p:sp>
      <p:sp>
        <p:nvSpPr>
          <p:cNvPr name="TextBox 16" id="16"/>
          <p:cNvSpPr txBox="true"/>
          <p:nvPr/>
        </p:nvSpPr>
        <p:spPr>
          <a:xfrm rot="0">
            <a:off x="4527710" y="4770245"/>
            <a:ext cx="1729432" cy="509905"/>
          </a:xfrm>
          <a:prstGeom prst="rect">
            <a:avLst/>
          </a:prstGeom>
        </p:spPr>
        <p:txBody>
          <a:bodyPr anchor="t" rtlCol="false" tIns="0" lIns="0" bIns="0" rIns="0">
            <a:spAutoFit/>
          </a:bodyPr>
          <a:lstStyle/>
          <a:p>
            <a:pPr algn="l">
              <a:lnSpc>
                <a:spcPts val="3919"/>
              </a:lnSpc>
              <a:spcBef>
                <a:spcPct val="0"/>
              </a:spcBef>
            </a:pPr>
            <a:r>
              <a:rPr lang="en-US" sz="2799">
                <a:solidFill>
                  <a:srgbClr val="1C1B21">
                    <a:alpha val="80000"/>
                  </a:srgbClr>
                </a:solidFill>
                <a:latin typeface="Poppins"/>
              </a:rPr>
              <a:t>Deskripsi</a:t>
            </a:r>
          </a:p>
        </p:txBody>
      </p:sp>
      <p:sp>
        <p:nvSpPr>
          <p:cNvPr name="TextBox 17" id="17"/>
          <p:cNvSpPr txBox="true"/>
          <p:nvPr/>
        </p:nvSpPr>
        <p:spPr>
          <a:xfrm rot="0">
            <a:off x="8952669" y="4770245"/>
            <a:ext cx="5186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Medium"/>
              </a:rPr>
              <a:t>4</a:t>
            </a:r>
          </a:p>
        </p:txBody>
      </p:sp>
      <p:sp>
        <p:nvSpPr>
          <p:cNvPr name="TextBox 18" id="18"/>
          <p:cNvSpPr txBox="true"/>
          <p:nvPr/>
        </p:nvSpPr>
        <p:spPr>
          <a:xfrm rot="0">
            <a:off x="17054810" y="8748395"/>
            <a:ext cx="204490"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true" flipV="false" rot="0">
            <a:off x="4448541" y="3084205"/>
            <a:ext cx="12887333" cy="5272091"/>
          </a:xfrm>
          <a:custGeom>
            <a:avLst/>
            <a:gdLst/>
            <a:ahLst/>
            <a:cxnLst/>
            <a:rect r="r" b="b" t="t" l="l"/>
            <a:pathLst>
              <a:path h="5272091" w="12887333">
                <a:moveTo>
                  <a:pt x="12887334" y="0"/>
                </a:moveTo>
                <a:lnTo>
                  <a:pt x="0" y="0"/>
                </a:lnTo>
                <a:lnTo>
                  <a:pt x="0" y="5272090"/>
                </a:lnTo>
                <a:lnTo>
                  <a:pt x="12887334" y="5272090"/>
                </a:lnTo>
                <a:lnTo>
                  <a:pt x="1288733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02630" y="3084205"/>
            <a:ext cx="12887333" cy="5272091"/>
          </a:xfrm>
          <a:custGeom>
            <a:avLst/>
            <a:gdLst/>
            <a:ahLst/>
            <a:cxnLst/>
            <a:rect r="r" b="b" t="t" l="l"/>
            <a:pathLst>
              <a:path h="5272091" w="12887333">
                <a:moveTo>
                  <a:pt x="12887333" y="0"/>
                </a:moveTo>
                <a:lnTo>
                  <a:pt x="0" y="0"/>
                </a:lnTo>
                <a:lnTo>
                  <a:pt x="0" y="5272090"/>
                </a:lnTo>
                <a:lnTo>
                  <a:pt x="12887333" y="5272090"/>
                </a:lnTo>
                <a:lnTo>
                  <a:pt x="12887333"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17536" y="3604748"/>
            <a:ext cx="4231005" cy="42310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7882" r="0" b="-25450"/>
              </a:stretch>
            </a:blipFill>
          </p:spPr>
        </p:sp>
      </p:grpSp>
      <p:grpSp>
        <p:nvGrpSpPr>
          <p:cNvPr name="Group 6" id="6"/>
          <p:cNvGrpSpPr/>
          <p:nvPr/>
        </p:nvGrpSpPr>
        <p:grpSpPr>
          <a:xfrm rot="0">
            <a:off x="4641191" y="3604748"/>
            <a:ext cx="4231005" cy="42310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9051" r="0" b="-14281"/>
              </a:stretch>
            </a:blipFill>
          </p:spPr>
        </p:sp>
      </p:grpSp>
      <p:grpSp>
        <p:nvGrpSpPr>
          <p:cNvPr name="Group 8" id="8"/>
          <p:cNvGrpSpPr/>
          <p:nvPr/>
        </p:nvGrpSpPr>
        <p:grpSpPr>
          <a:xfrm rot="0">
            <a:off x="9062696" y="3604748"/>
            <a:ext cx="4231005" cy="423100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0662" r="0" b="-22671"/>
              </a:stretch>
            </a:blipFill>
          </p:spPr>
        </p:sp>
      </p:grpSp>
      <p:grpSp>
        <p:nvGrpSpPr>
          <p:cNvPr name="Group 10" id="10"/>
          <p:cNvGrpSpPr/>
          <p:nvPr/>
        </p:nvGrpSpPr>
        <p:grpSpPr>
          <a:xfrm rot="0">
            <a:off x="13484201" y="3433933"/>
            <a:ext cx="4231005" cy="42310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449" t="-34672" r="-449" b="0"/>
              </a:stretch>
            </a:blipFill>
          </p:spPr>
        </p:sp>
      </p:grpSp>
      <p:sp>
        <p:nvSpPr>
          <p:cNvPr name="TextBox 12" id="12"/>
          <p:cNvSpPr txBox="true"/>
          <p:nvPr/>
        </p:nvSpPr>
        <p:spPr>
          <a:xfrm rot="0">
            <a:off x="1028700" y="857250"/>
            <a:ext cx="7786513"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Team</a:t>
            </a:r>
          </a:p>
        </p:txBody>
      </p:sp>
      <p:sp>
        <p:nvSpPr>
          <p:cNvPr name="TextBox 13" id="13"/>
          <p:cNvSpPr txBox="true"/>
          <p:nvPr/>
        </p:nvSpPr>
        <p:spPr>
          <a:xfrm rot="0">
            <a:off x="17070536" y="8748395"/>
            <a:ext cx="188764"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a:rPr>
              <a:t>3</a:t>
            </a:r>
          </a:p>
        </p:txBody>
      </p:sp>
      <p:sp>
        <p:nvSpPr>
          <p:cNvPr name="TextBox 14" id="14"/>
          <p:cNvSpPr txBox="true"/>
          <p:nvPr/>
        </p:nvSpPr>
        <p:spPr>
          <a:xfrm rot="0">
            <a:off x="1028700" y="1816440"/>
            <a:ext cx="7786513" cy="789940"/>
          </a:xfrm>
          <a:prstGeom prst="rect">
            <a:avLst/>
          </a:prstGeom>
        </p:spPr>
        <p:txBody>
          <a:bodyPr anchor="t" rtlCol="false" tIns="0" lIns="0" bIns="0" rIns="0">
            <a:spAutoFit/>
          </a:bodyPr>
          <a:lstStyle/>
          <a:p>
            <a:pPr algn="l">
              <a:lnSpc>
                <a:spcPts val="5599"/>
              </a:lnSpc>
            </a:pPr>
            <a:r>
              <a:rPr lang="en-US" sz="5599">
                <a:solidFill>
                  <a:srgbClr val="1C1B21"/>
                </a:solidFill>
                <a:latin typeface="Poppins"/>
              </a:rPr>
              <a:t>Members</a:t>
            </a:r>
          </a:p>
        </p:txBody>
      </p:sp>
      <p:sp>
        <p:nvSpPr>
          <p:cNvPr name="TextBox 15" id="15"/>
          <p:cNvSpPr txBox="true"/>
          <p:nvPr/>
        </p:nvSpPr>
        <p:spPr>
          <a:xfrm rot="0">
            <a:off x="536127" y="8058480"/>
            <a:ext cx="3593823"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solidFill>
                <a:latin typeface="Poppins Medium"/>
              </a:rPr>
              <a:t>Carloka Sembiring</a:t>
            </a:r>
          </a:p>
        </p:txBody>
      </p:sp>
      <p:sp>
        <p:nvSpPr>
          <p:cNvPr name="TextBox 16" id="16"/>
          <p:cNvSpPr txBox="true"/>
          <p:nvPr/>
        </p:nvSpPr>
        <p:spPr>
          <a:xfrm rot="0">
            <a:off x="1584544" y="8748395"/>
            <a:ext cx="1496989"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alpha val="69804"/>
                  </a:srgbClr>
                </a:solidFill>
                <a:latin typeface="Poppins"/>
              </a:rPr>
              <a:t>11322012</a:t>
            </a:r>
          </a:p>
        </p:txBody>
      </p:sp>
      <p:sp>
        <p:nvSpPr>
          <p:cNvPr name="TextBox 17" id="17"/>
          <p:cNvSpPr txBox="true"/>
          <p:nvPr/>
        </p:nvSpPr>
        <p:spPr>
          <a:xfrm rot="0">
            <a:off x="5261565" y="8037121"/>
            <a:ext cx="2993978"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solidFill>
                <a:latin typeface="Poppins Medium"/>
              </a:rPr>
              <a:t>Lenni Marpaung</a:t>
            </a:r>
          </a:p>
        </p:txBody>
      </p:sp>
      <p:sp>
        <p:nvSpPr>
          <p:cNvPr name="TextBox 18" id="18"/>
          <p:cNvSpPr txBox="true"/>
          <p:nvPr/>
        </p:nvSpPr>
        <p:spPr>
          <a:xfrm rot="0">
            <a:off x="5998865" y="8747051"/>
            <a:ext cx="1515657"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alpha val="69804"/>
                  </a:srgbClr>
                </a:solidFill>
                <a:latin typeface="Poppins"/>
              </a:rPr>
              <a:t>11322027</a:t>
            </a:r>
          </a:p>
        </p:txBody>
      </p:sp>
      <p:sp>
        <p:nvSpPr>
          <p:cNvPr name="TextBox 19" id="19"/>
          <p:cNvSpPr txBox="true"/>
          <p:nvPr/>
        </p:nvSpPr>
        <p:spPr>
          <a:xfrm rot="0">
            <a:off x="9387157" y="8037121"/>
            <a:ext cx="3463371"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solidFill>
                <a:latin typeface="Poppins Medium"/>
              </a:rPr>
              <a:t>Cecilia Situmorang</a:t>
            </a:r>
          </a:p>
        </p:txBody>
      </p:sp>
      <p:sp>
        <p:nvSpPr>
          <p:cNvPr name="TextBox 20" id="20"/>
          <p:cNvSpPr txBox="true"/>
          <p:nvPr/>
        </p:nvSpPr>
        <p:spPr>
          <a:xfrm rot="0">
            <a:off x="10343678" y="8748395"/>
            <a:ext cx="1550329"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alpha val="69804"/>
                  </a:srgbClr>
                </a:solidFill>
                <a:latin typeface="Poppins"/>
              </a:rPr>
              <a:t>11322041</a:t>
            </a:r>
          </a:p>
        </p:txBody>
      </p:sp>
      <p:sp>
        <p:nvSpPr>
          <p:cNvPr name="TextBox 21" id="21"/>
          <p:cNvSpPr txBox="true"/>
          <p:nvPr/>
        </p:nvSpPr>
        <p:spPr>
          <a:xfrm rot="0">
            <a:off x="14017370" y="8058480"/>
            <a:ext cx="3164666"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solidFill>
                <a:latin typeface="Poppins Medium"/>
              </a:rPr>
              <a:t>Citra Nainggolan</a:t>
            </a:r>
          </a:p>
        </p:txBody>
      </p:sp>
      <p:sp>
        <p:nvSpPr>
          <p:cNvPr name="TextBox 22" id="22"/>
          <p:cNvSpPr txBox="true"/>
          <p:nvPr/>
        </p:nvSpPr>
        <p:spPr>
          <a:xfrm rot="0">
            <a:off x="14824539" y="8748395"/>
            <a:ext cx="1550329" cy="509905"/>
          </a:xfrm>
          <a:prstGeom prst="rect">
            <a:avLst/>
          </a:prstGeom>
        </p:spPr>
        <p:txBody>
          <a:bodyPr anchor="t" rtlCol="false" tIns="0" lIns="0" bIns="0" rIns="0">
            <a:spAutoFit/>
          </a:bodyPr>
          <a:lstStyle/>
          <a:p>
            <a:pPr algn="ctr">
              <a:lnSpc>
                <a:spcPts val="3919"/>
              </a:lnSpc>
              <a:spcBef>
                <a:spcPct val="0"/>
              </a:spcBef>
            </a:pPr>
            <a:r>
              <a:rPr lang="en-US" sz="2799">
                <a:solidFill>
                  <a:srgbClr val="1C1B21">
                    <a:alpha val="69804"/>
                  </a:srgbClr>
                </a:solidFill>
                <a:latin typeface="Poppins"/>
              </a:rPr>
              <a:t>11322057</a:t>
            </a:r>
          </a:p>
        </p:txBody>
      </p:sp>
      <p:sp>
        <p:nvSpPr>
          <p:cNvPr name="Freeform 23" id="23"/>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grpSp>
        <p:nvGrpSpPr>
          <p:cNvPr name="Group 2" id="2"/>
          <p:cNvGrpSpPr/>
          <p:nvPr/>
        </p:nvGrpSpPr>
        <p:grpSpPr>
          <a:xfrm rot="0">
            <a:off x="8481995" y="-1152814"/>
            <a:ext cx="12315369" cy="11439814"/>
            <a:chOff x="0" y="0"/>
            <a:chExt cx="12901500" cy="11984274"/>
          </a:xfrm>
        </p:grpSpPr>
        <p:sp>
          <p:nvSpPr>
            <p:cNvPr name="Freeform 3" id="3"/>
            <p:cNvSpPr/>
            <p:nvPr/>
          </p:nvSpPr>
          <p:spPr>
            <a:xfrm flipH="false" flipV="false" rot="0">
              <a:off x="0" y="0"/>
              <a:ext cx="12901500" cy="11984274"/>
            </a:xfrm>
            <a:custGeom>
              <a:avLst/>
              <a:gdLst/>
              <a:ahLst/>
              <a:cxnLst/>
              <a:rect r="r" b="b" t="t" l="l"/>
              <a:pathLst>
                <a:path h="11984274" w="12901500">
                  <a:moveTo>
                    <a:pt x="6450744" y="0"/>
                  </a:moveTo>
                  <a:lnTo>
                    <a:pt x="6450757" y="0"/>
                  </a:lnTo>
                  <a:cubicBezTo>
                    <a:pt x="10013404" y="1"/>
                    <a:pt x="12901500" y="2682769"/>
                    <a:pt x="12901500" y="5992132"/>
                  </a:cubicBezTo>
                  <a:lnTo>
                    <a:pt x="12901500" y="11984274"/>
                  </a:lnTo>
                  <a:lnTo>
                    <a:pt x="0" y="11984274"/>
                  </a:lnTo>
                  <a:lnTo>
                    <a:pt x="0" y="5992132"/>
                  </a:lnTo>
                  <a:cubicBezTo>
                    <a:pt x="0" y="2682769"/>
                    <a:pt x="2888097" y="0"/>
                    <a:pt x="6450744" y="0"/>
                  </a:cubicBezTo>
                  <a:close/>
                </a:path>
              </a:pathLst>
            </a:custGeom>
            <a:blipFill>
              <a:blip r:embed="rId2"/>
              <a:stretch>
                <a:fillRect l="-18740" t="0" r="-18740" b="-19225"/>
              </a:stretch>
            </a:blipFill>
          </p:spPr>
        </p:sp>
      </p:grpSp>
      <p:sp>
        <p:nvSpPr>
          <p:cNvPr name="Freeform 4" id="4"/>
          <p:cNvSpPr/>
          <p:nvPr/>
        </p:nvSpPr>
        <p:spPr>
          <a:xfrm flipH="true" flipV="false" rot="0">
            <a:off x="-1202630" y="3160103"/>
            <a:ext cx="12701805" cy="5196193"/>
          </a:xfrm>
          <a:custGeom>
            <a:avLst/>
            <a:gdLst/>
            <a:ahLst/>
            <a:cxnLst/>
            <a:rect r="r" b="b" t="t" l="l"/>
            <a:pathLst>
              <a:path h="5196193" w="12701805">
                <a:moveTo>
                  <a:pt x="12701805" y="0"/>
                </a:moveTo>
                <a:lnTo>
                  <a:pt x="0" y="0"/>
                </a:lnTo>
                <a:lnTo>
                  <a:pt x="0" y="5196192"/>
                </a:lnTo>
                <a:lnTo>
                  <a:pt x="12701805" y="5196192"/>
                </a:lnTo>
                <a:lnTo>
                  <a:pt x="127018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5"/>
            <a:stretch>
              <a:fillRect l="0" t="0" r="0" b="0"/>
            </a:stretch>
          </a:blipFill>
        </p:spPr>
      </p:sp>
      <p:sp>
        <p:nvSpPr>
          <p:cNvPr name="TextBox 6" id="6"/>
          <p:cNvSpPr txBox="true"/>
          <p:nvPr/>
        </p:nvSpPr>
        <p:spPr>
          <a:xfrm rot="0">
            <a:off x="1028700" y="857250"/>
            <a:ext cx="4490171"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Deskripsi</a:t>
            </a:r>
          </a:p>
        </p:txBody>
      </p:sp>
      <p:sp>
        <p:nvSpPr>
          <p:cNvPr name="TextBox 7" id="7"/>
          <p:cNvSpPr txBox="true"/>
          <p:nvPr/>
        </p:nvSpPr>
        <p:spPr>
          <a:xfrm rot="0">
            <a:off x="16999955" y="8748395"/>
            <a:ext cx="259345" cy="509905"/>
          </a:xfrm>
          <a:prstGeom prst="rect">
            <a:avLst/>
          </a:prstGeom>
        </p:spPr>
        <p:txBody>
          <a:bodyPr anchor="t" rtlCol="false" tIns="0" lIns="0" bIns="0" rIns="0">
            <a:spAutoFit/>
          </a:bodyPr>
          <a:lstStyle/>
          <a:p>
            <a:pPr algn="r">
              <a:lnSpc>
                <a:spcPts val="3919"/>
              </a:lnSpc>
              <a:spcBef>
                <a:spcPct val="0"/>
              </a:spcBef>
            </a:pPr>
            <a:r>
              <a:rPr lang="en-US" sz="2799">
                <a:solidFill>
                  <a:srgbClr val="FAF8EA"/>
                </a:solidFill>
                <a:latin typeface="Poppins"/>
              </a:rPr>
              <a:t>4</a:t>
            </a:r>
          </a:p>
        </p:txBody>
      </p:sp>
      <p:sp>
        <p:nvSpPr>
          <p:cNvPr name="TextBox 8" id="8"/>
          <p:cNvSpPr txBox="true"/>
          <p:nvPr/>
        </p:nvSpPr>
        <p:spPr>
          <a:xfrm rot="0">
            <a:off x="452473" y="3253994"/>
            <a:ext cx="7700106" cy="4894412"/>
          </a:xfrm>
          <a:prstGeom prst="rect">
            <a:avLst/>
          </a:prstGeom>
        </p:spPr>
        <p:txBody>
          <a:bodyPr anchor="t" rtlCol="false" tIns="0" lIns="0" bIns="0" rIns="0">
            <a:spAutoFit/>
          </a:bodyPr>
          <a:lstStyle/>
          <a:p>
            <a:pPr algn="just">
              <a:lnSpc>
                <a:spcPts val="1846"/>
              </a:lnSpc>
            </a:pPr>
            <a:r>
              <a:rPr lang="en-US" sz="1318">
                <a:solidFill>
                  <a:srgbClr val="1C1B21">
                    <a:alpha val="69804"/>
                  </a:srgbClr>
                </a:solidFill>
                <a:latin typeface="Poppins"/>
              </a:rPr>
              <a:t> Pembangunan website ini bertujuan untuk menyediakan sistem layanan Toko Teo 366 Perabot. Aplikasi ini memungkinkan admin dan pelanggan untuk melakukan transaksi jual beli serta mendapatkan informasi tentang toko. Admin dapat menambahkan dan mengelola kategori serta produk yang akan dijual, sementara pelanggan dapat memesan produk serta menjual barang-barang mereka sendiri.</a:t>
            </a:r>
          </a:p>
          <a:p>
            <a:pPr algn="just">
              <a:lnSpc>
                <a:spcPts val="1846"/>
              </a:lnSpc>
            </a:pPr>
            <a:r>
              <a:rPr lang="en-US" sz="1318">
                <a:solidFill>
                  <a:srgbClr val="1C1B21">
                    <a:alpha val="69804"/>
                  </a:srgbClr>
                </a:solidFill>
                <a:latin typeface="Poppins"/>
              </a:rPr>
              <a:t> Website ini dibangun menggunakan dua bahasa pemrograman, yaitu PHP dan Go. Framework Laravel dalam PHP digunakan untuk mengelola layanan yang memerlukan pengelolaan kompleks. Sementara itu, bahasa Go digunakan untuk membangun layanan yang membutuhkan performa tinggi dan skalabilitas. Kombinasi PHP dan Go ini memanfaatkan kelebihan masing-masing bahasa untuk menciptakan sistem yang efisien, skalabel, dan mudah dikelola.</a:t>
            </a:r>
          </a:p>
          <a:p>
            <a:pPr algn="just">
              <a:lnSpc>
                <a:spcPts val="1846"/>
              </a:lnSpc>
            </a:pPr>
            <a:r>
              <a:rPr lang="en-US" sz="1318">
                <a:solidFill>
                  <a:srgbClr val="1C1B21">
                    <a:alpha val="69804"/>
                  </a:srgbClr>
                </a:solidFill>
                <a:latin typeface="Poppins"/>
              </a:rPr>
              <a:t> Aplikasi ini menggunakan arsitektur microservice, yang dirancang untuk membagi sistem menjadi layanan-layanan yang lebih kecil dan independen. Setiap layanan memiliki database sendiri dan berjalan secara independen sehingga tidak saling mempengaruhi satu sama lain. Meskipun begitu, setiap layanan tetap saling terhubung melalui HTTP Request berstandar REST API.</a:t>
            </a:r>
          </a:p>
          <a:p>
            <a:pPr algn="just">
              <a:lnSpc>
                <a:spcPts val="1846"/>
              </a:lnSpc>
              <a:spcBef>
                <a:spcPct val="0"/>
              </a:spcBef>
            </a:pPr>
            <a:r>
              <a:rPr lang="en-US" sz="1318">
                <a:solidFill>
                  <a:srgbClr val="1C1B21">
                    <a:alpha val="69804"/>
                  </a:srgbClr>
                </a:solidFill>
                <a:latin typeface="Poppins"/>
              </a:rPr>
              <a:t> Selain itu, penggunaan port database yang unik untuk setiap layanan memastikan bahwa ketika satu layanan mengalami masalah, layanan lainnya dapat tetap beroperasi tanpa terganggu. Hal ini menjaga ketersediaan dan kestabilan sistem secara keseluruhan, meningkatkan pengalaman pengguna dan memastikan bahwa transaksi jual beli berjalan dengan lancar dan aman.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4815898" y="3084205"/>
            <a:ext cx="23919297" cy="9785167"/>
          </a:xfrm>
          <a:custGeom>
            <a:avLst/>
            <a:gdLst/>
            <a:ahLst/>
            <a:cxnLst/>
            <a:rect r="r" b="b" t="t" l="l"/>
            <a:pathLst>
              <a:path h="9785167" w="23919297">
                <a:moveTo>
                  <a:pt x="0" y="0"/>
                </a:moveTo>
                <a:lnTo>
                  <a:pt x="23919296" y="0"/>
                </a:lnTo>
                <a:lnTo>
                  <a:pt x="23919296" y="9785166"/>
                </a:lnTo>
                <a:lnTo>
                  <a:pt x="0" y="978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4"/>
            <a:stretch>
              <a:fillRect l="0" t="0" r="0" b="0"/>
            </a:stretch>
          </a:blipFill>
        </p:spPr>
      </p:sp>
      <p:sp>
        <p:nvSpPr>
          <p:cNvPr name="Freeform 4" id="4"/>
          <p:cNvSpPr/>
          <p:nvPr/>
        </p:nvSpPr>
        <p:spPr>
          <a:xfrm flipH="false" flipV="false" rot="0">
            <a:off x="5008196" y="2045498"/>
            <a:ext cx="8271608" cy="7777920"/>
          </a:xfrm>
          <a:custGeom>
            <a:avLst/>
            <a:gdLst/>
            <a:ahLst/>
            <a:cxnLst/>
            <a:rect r="r" b="b" t="t" l="l"/>
            <a:pathLst>
              <a:path h="7777920" w="8271608">
                <a:moveTo>
                  <a:pt x="0" y="0"/>
                </a:moveTo>
                <a:lnTo>
                  <a:pt x="8271608" y="0"/>
                </a:lnTo>
                <a:lnTo>
                  <a:pt x="8271608" y="7777919"/>
                </a:lnTo>
                <a:lnTo>
                  <a:pt x="0" y="7777919"/>
                </a:lnTo>
                <a:lnTo>
                  <a:pt x="0" y="0"/>
                </a:lnTo>
                <a:close/>
              </a:path>
            </a:pathLst>
          </a:custGeom>
          <a:blipFill>
            <a:blip r:embed="rId5"/>
            <a:stretch>
              <a:fillRect l="0" t="0" r="0" b="0"/>
            </a:stretch>
          </a:blipFill>
        </p:spPr>
      </p:sp>
      <p:sp>
        <p:nvSpPr>
          <p:cNvPr name="TextBox 5" id="5"/>
          <p:cNvSpPr txBox="true"/>
          <p:nvPr/>
        </p:nvSpPr>
        <p:spPr>
          <a:xfrm rot="0">
            <a:off x="1028700" y="857250"/>
            <a:ext cx="4424244"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Use Case</a:t>
            </a:r>
          </a:p>
        </p:txBody>
      </p:sp>
      <p:sp>
        <p:nvSpPr>
          <p:cNvPr name="TextBox 6" id="6"/>
          <p:cNvSpPr txBox="true"/>
          <p:nvPr/>
        </p:nvSpPr>
        <p:spPr>
          <a:xfrm rot="0">
            <a:off x="16999955" y="8748395"/>
            <a:ext cx="259345"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4815898" y="3084205"/>
            <a:ext cx="23919297" cy="9785167"/>
          </a:xfrm>
          <a:custGeom>
            <a:avLst/>
            <a:gdLst/>
            <a:ahLst/>
            <a:cxnLst/>
            <a:rect r="r" b="b" t="t" l="l"/>
            <a:pathLst>
              <a:path h="9785167" w="23919297">
                <a:moveTo>
                  <a:pt x="0" y="0"/>
                </a:moveTo>
                <a:lnTo>
                  <a:pt x="23919296" y="0"/>
                </a:lnTo>
                <a:lnTo>
                  <a:pt x="23919296" y="9785166"/>
                </a:lnTo>
                <a:lnTo>
                  <a:pt x="0" y="978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173999"/>
            <a:ext cx="8815213" cy="4872211"/>
            <a:chOff x="0" y="0"/>
            <a:chExt cx="1365707" cy="754833"/>
          </a:xfrm>
        </p:grpSpPr>
        <p:sp>
          <p:nvSpPr>
            <p:cNvPr name="Freeform 4" id="4"/>
            <p:cNvSpPr/>
            <p:nvPr/>
          </p:nvSpPr>
          <p:spPr>
            <a:xfrm flipH="false" flipV="false" rot="0">
              <a:off x="0" y="0"/>
              <a:ext cx="1365707" cy="754833"/>
            </a:xfrm>
            <a:custGeom>
              <a:avLst/>
              <a:gdLst/>
              <a:ahLst/>
              <a:cxnLst/>
              <a:rect r="r" b="b" t="t" l="l"/>
              <a:pathLst>
                <a:path h="754833" w="1365707">
                  <a:moveTo>
                    <a:pt x="0" y="0"/>
                  </a:moveTo>
                  <a:lnTo>
                    <a:pt x="1365707" y="0"/>
                  </a:lnTo>
                  <a:lnTo>
                    <a:pt x="1365707" y="754833"/>
                  </a:lnTo>
                  <a:lnTo>
                    <a:pt x="0" y="754833"/>
                  </a:lnTo>
                  <a:close/>
                </a:path>
              </a:pathLst>
            </a:custGeom>
            <a:blipFill>
              <a:blip r:embed="rId4"/>
              <a:stretch>
                <a:fillRect l="0" t="-764" r="0" b="-764"/>
              </a:stretch>
            </a:blipFill>
          </p:spPr>
        </p:sp>
      </p:grpSp>
      <p:sp>
        <p:nvSpPr>
          <p:cNvPr name="Freeform 5" id="5"/>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5"/>
            <a:stretch>
              <a:fillRect l="0" t="0" r="0" b="0"/>
            </a:stretch>
          </a:blipFill>
        </p:spPr>
      </p:sp>
      <p:sp>
        <p:nvSpPr>
          <p:cNvPr name="Freeform 6" id="6"/>
          <p:cNvSpPr/>
          <p:nvPr/>
        </p:nvSpPr>
        <p:spPr>
          <a:xfrm flipH="false" flipV="false" rot="0">
            <a:off x="11281460" y="3660006"/>
            <a:ext cx="5848167" cy="5900197"/>
          </a:xfrm>
          <a:custGeom>
            <a:avLst/>
            <a:gdLst/>
            <a:ahLst/>
            <a:cxnLst/>
            <a:rect r="r" b="b" t="t" l="l"/>
            <a:pathLst>
              <a:path h="5900197" w="5848167">
                <a:moveTo>
                  <a:pt x="0" y="0"/>
                </a:moveTo>
                <a:lnTo>
                  <a:pt x="5848167" y="0"/>
                </a:lnTo>
                <a:lnTo>
                  <a:pt x="5848167" y="5900197"/>
                </a:lnTo>
                <a:lnTo>
                  <a:pt x="0" y="5900197"/>
                </a:lnTo>
                <a:lnTo>
                  <a:pt x="0" y="0"/>
                </a:lnTo>
                <a:close/>
              </a:path>
            </a:pathLst>
          </a:custGeom>
          <a:blipFill>
            <a:blip r:embed="rId6"/>
            <a:stretch>
              <a:fillRect l="0" t="0" r="0" b="0"/>
            </a:stretch>
          </a:blipFill>
        </p:spPr>
      </p:sp>
      <p:sp>
        <p:nvSpPr>
          <p:cNvPr name="TextBox 7" id="7"/>
          <p:cNvSpPr txBox="true"/>
          <p:nvPr/>
        </p:nvSpPr>
        <p:spPr>
          <a:xfrm rot="0">
            <a:off x="16999955" y="8748395"/>
            <a:ext cx="259345" cy="509905"/>
          </a:xfrm>
          <a:prstGeom prst="rect">
            <a:avLst/>
          </a:prstGeom>
        </p:spPr>
        <p:txBody>
          <a:bodyPr anchor="t" rtlCol="false" tIns="0" lIns="0" bIns="0" rIns="0">
            <a:spAutoFit/>
          </a:bodyPr>
          <a:lstStyle/>
          <a:p>
            <a:pPr algn="r">
              <a:lnSpc>
                <a:spcPts val="3919"/>
              </a:lnSpc>
              <a:spcBef>
                <a:spcPct val="0"/>
              </a:spcBef>
            </a:pPr>
            <a:r>
              <a:rPr lang="en-US" sz="2799">
                <a:solidFill>
                  <a:srgbClr val="FAF8EA"/>
                </a:solidFill>
                <a:latin typeface="Poppins"/>
              </a:rPr>
              <a:t>6</a:t>
            </a:r>
          </a:p>
        </p:txBody>
      </p:sp>
      <p:sp>
        <p:nvSpPr>
          <p:cNvPr name="TextBox 8" id="8"/>
          <p:cNvSpPr txBox="true"/>
          <p:nvPr/>
        </p:nvSpPr>
        <p:spPr>
          <a:xfrm rot="0">
            <a:off x="1028700" y="857250"/>
            <a:ext cx="7786513" cy="19450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Monolithic dan Microservice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true" flipV="false" rot="0">
            <a:off x="-5959567" y="3084205"/>
            <a:ext cx="23919297" cy="9785167"/>
          </a:xfrm>
          <a:custGeom>
            <a:avLst/>
            <a:gdLst/>
            <a:ahLst/>
            <a:cxnLst/>
            <a:rect r="r" b="b" t="t" l="l"/>
            <a:pathLst>
              <a:path h="9785167" w="23919297">
                <a:moveTo>
                  <a:pt x="23919296" y="0"/>
                </a:moveTo>
                <a:lnTo>
                  <a:pt x="0" y="0"/>
                </a:lnTo>
                <a:lnTo>
                  <a:pt x="0" y="9785166"/>
                </a:lnTo>
                <a:lnTo>
                  <a:pt x="23919296" y="9785166"/>
                </a:lnTo>
                <a:lnTo>
                  <a:pt x="2391929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788198" y="3084205"/>
            <a:ext cx="23919297" cy="9785167"/>
          </a:xfrm>
          <a:custGeom>
            <a:avLst/>
            <a:gdLst/>
            <a:ahLst/>
            <a:cxnLst/>
            <a:rect r="r" b="b" t="t" l="l"/>
            <a:pathLst>
              <a:path h="9785167" w="23919297">
                <a:moveTo>
                  <a:pt x="23919296" y="0"/>
                </a:moveTo>
                <a:lnTo>
                  <a:pt x="0" y="0"/>
                </a:lnTo>
                <a:lnTo>
                  <a:pt x="0" y="9785166"/>
                </a:lnTo>
                <a:lnTo>
                  <a:pt x="23919296" y="9785166"/>
                </a:lnTo>
                <a:lnTo>
                  <a:pt x="2391929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7580584" y="3084205"/>
            <a:ext cx="23919297" cy="9785167"/>
          </a:xfrm>
          <a:custGeom>
            <a:avLst/>
            <a:gdLst/>
            <a:ahLst/>
            <a:cxnLst/>
            <a:rect r="r" b="b" t="t" l="l"/>
            <a:pathLst>
              <a:path h="9785167" w="23919297">
                <a:moveTo>
                  <a:pt x="23919297" y="0"/>
                </a:moveTo>
                <a:lnTo>
                  <a:pt x="0" y="0"/>
                </a:lnTo>
                <a:lnTo>
                  <a:pt x="0" y="9785166"/>
                </a:lnTo>
                <a:lnTo>
                  <a:pt x="23919297" y="9785166"/>
                </a:lnTo>
                <a:lnTo>
                  <a:pt x="239192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8"/>
            <a:stretch>
              <a:fillRect l="0" t="0" r="0" b="0"/>
            </a:stretch>
          </a:blipFill>
        </p:spPr>
      </p:sp>
      <p:grpSp>
        <p:nvGrpSpPr>
          <p:cNvPr name="Group 6" id="6"/>
          <p:cNvGrpSpPr>
            <a:grpSpLocks noChangeAspect="true"/>
          </p:cNvGrpSpPr>
          <p:nvPr/>
        </p:nvGrpSpPr>
        <p:grpSpPr>
          <a:xfrm rot="0">
            <a:off x="3057158" y="2473402"/>
            <a:ext cx="12173684" cy="6982678"/>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9"/>
              <a:stretch>
                <a:fillRect l="-33445" t="0" r="-33445" b="0"/>
              </a:stretch>
            </a:blipFill>
          </p:spPr>
        </p:sp>
      </p:grpSp>
      <p:sp>
        <p:nvSpPr>
          <p:cNvPr name="TextBox 12" id="12"/>
          <p:cNvSpPr txBox="true"/>
          <p:nvPr/>
        </p:nvSpPr>
        <p:spPr>
          <a:xfrm rot="0">
            <a:off x="1028700" y="857250"/>
            <a:ext cx="7786513"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Demo Proyek</a:t>
            </a:r>
          </a:p>
        </p:txBody>
      </p:sp>
      <p:sp>
        <p:nvSpPr>
          <p:cNvPr name="TextBox 13" id="13"/>
          <p:cNvSpPr txBox="true"/>
          <p:nvPr/>
        </p:nvSpPr>
        <p:spPr>
          <a:xfrm rot="0">
            <a:off x="11288465" y="8748395"/>
            <a:ext cx="5970835"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12535164" y="-473400"/>
            <a:ext cx="4099369" cy="4114800"/>
          </a:xfrm>
          <a:custGeom>
            <a:avLst/>
            <a:gdLst/>
            <a:ahLst/>
            <a:cxnLst/>
            <a:rect r="r" b="b" t="t" l="l"/>
            <a:pathLst>
              <a:path h="4114800" w="4099369">
                <a:moveTo>
                  <a:pt x="0" y="0"/>
                </a:moveTo>
                <a:lnTo>
                  <a:pt x="4099369" y="0"/>
                </a:lnTo>
                <a:lnTo>
                  <a:pt x="409936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0081769" y="-805777"/>
            <a:ext cx="15241193" cy="6235034"/>
          </a:xfrm>
          <a:custGeom>
            <a:avLst/>
            <a:gdLst/>
            <a:ahLst/>
            <a:cxnLst/>
            <a:rect r="r" b="b" t="t" l="l"/>
            <a:pathLst>
              <a:path h="6235034" w="15241193">
                <a:moveTo>
                  <a:pt x="15241193" y="0"/>
                </a:moveTo>
                <a:lnTo>
                  <a:pt x="0" y="0"/>
                </a:lnTo>
                <a:lnTo>
                  <a:pt x="0" y="6235034"/>
                </a:lnTo>
                <a:lnTo>
                  <a:pt x="15241193" y="6235034"/>
                </a:lnTo>
                <a:lnTo>
                  <a:pt x="152411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44525" y="632932"/>
            <a:ext cx="1310860" cy="1412565"/>
          </a:xfrm>
          <a:custGeom>
            <a:avLst/>
            <a:gdLst/>
            <a:ahLst/>
            <a:cxnLst/>
            <a:rect r="r" b="b" t="t" l="l"/>
            <a:pathLst>
              <a:path h="1412565" w="1310860">
                <a:moveTo>
                  <a:pt x="0" y="0"/>
                </a:moveTo>
                <a:lnTo>
                  <a:pt x="1310860" y="0"/>
                </a:lnTo>
                <a:lnTo>
                  <a:pt x="1310860" y="1412566"/>
                </a:lnTo>
                <a:lnTo>
                  <a:pt x="0" y="1412566"/>
                </a:lnTo>
                <a:lnTo>
                  <a:pt x="0" y="0"/>
                </a:lnTo>
                <a:close/>
              </a:path>
            </a:pathLst>
          </a:custGeom>
          <a:blipFill>
            <a:blip r:embed="rId6"/>
            <a:stretch>
              <a:fillRect l="0" t="0" r="0" b="0"/>
            </a:stretch>
          </a:blipFill>
        </p:spPr>
      </p:sp>
      <p:sp>
        <p:nvSpPr>
          <p:cNvPr name="Freeform 5" id="5"/>
          <p:cNvSpPr/>
          <p:nvPr/>
        </p:nvSpPr>
        <p:spPr>
          <a:xfrm flipH="false" flipV="false" rot="0">
            <a:off x="634959" y="3189868"/>
            <a:ext cx="8251507" cy="5157192"/>
          </a:xfrm>
          <a:custGeom>
            <a:avLst/>
            <a:gdLst/>
            <a:ahLst/>
            <a:cxnLst/>
            <a:rect r="r" b="b" t="t" l="l"/>
            <a:pathLst>
              <a:path h="5157192" w="8251507">
                <a:moveTo>
                  <a:pt x="0" y="0"/>
                </a:moveTo>
                <a:lnTo>
                  <a:pt x="8251507" y="0"/>
                </a:lnTo>
                <a:lnTo>
                  <a:pt x="8251507" y="5157192"/>
                </a:lnTo>
                <a:lnTo>
                  <a:pt x="0" y="5157192"/>
                </a:lnTo>
                <a:lnTo>
                  <a:pt x="0" y="0"/>
                </a:lnTo>
                <a:close/>
              </a:path>
            </a:pathLst>
          </a:custGeom>
          <a:blipFill>
            <a:blip r:embed="rId7"/>
            <a:stretch>
              <a:fillRect l="0" t="0" r="0" b="0"/>
            </a:stretch>
          </a:blipFill>
        </p:spPr>
      </p:sp>
      <p:sp>
        <p:nvSpPr>
          <p:cNvPr name="Freeform 6" id="6"/>
          <p:cNvSpPr/>
          <p:nvPr/>
        </p:nvSpPr>
        <p:spPr>
          <a:xfrm flipH="false" flipV="false" rot="0">
            <a:off x="9403878" y="3189868"/>
            <a:ext cx="8251507" cy="5157192"/>
          </a:xfrm>
          <a:custGeom>
            <a:avLst/>
            <a:gdLst/>
            <a:ahLst/>
            <a:cxnLst/>
            <a:rect r="r" b="b" t="t" l="l"/>
            <a:pathLst>
              <a:path h="5157192" w="8251507">
                <a:moveTo>
                  <a:pt x="0" y="0"/>
                </a:moveTo>
                <a:lnTo>
                  <a:pt x="8251507" y="0"/>
                </a:lnTo>
                <a:lnTo>
                  <a:pt x="8251507" y="5157192"/>
                </a:lnTo>
                <a:lnTo>
                  <a:pt x="0" y="5157192"/>
                </a:lnTo>
                <a:lnTo>
                  <a:pt x="0" y="0"/>
                </a:lnTo>
                <a:close/>
              </a:path>
            </a:pathLst>
          </a:custGeom>
          <a:blipFill>
            <a:blip r:embed="rId8"/>
            <a:stretch>
              <a:fillRect l="0" t="0" r="0" b="0"/>
            </a:stretch>
          </a:blipFill>
        </p:spPr>
      </p:sp>
      <p:sp>
        <p:nvSpPr>
          <p:cNvPr name="TextBox 7" id="7"/>
          <p:cNvSpPr txBox="true"/>
          <p:nvPr/>
        </p:nvSpPr>
        <p:spPr>
          <a:xfrm rot="0">
            <a:off x="1028700" y="857250"/>
            <a:ext cx="11214708" cy="1030605"/>
          </a:xfrm>
          <a:prstGeom prst="rect">
            <a:avLst/>
          </a:prstGeom>
        </p:spPr>
        <p:txBody>
          <a:bodyPr anchor="t" rtlCol="false" tIns="0" lIns="0" bIns="0" rIns="0">
            <a:spAutoFit/>
          </a:bodyPr>
          <a:lstStyle/>
          <a:p>
            <a:pPr algn="l">
              <a:lnSpc>
                <a:spcPts val="7200"/>
              </a:lnSpc>
            </a:pPr>
            <a:r>
              <a:rPr lang="en-US" sz="7200">
                <a:solidFill>
                  <a:srgbClr val="1C1B21"/>
                </a:solidFill>
                <a:latin typeface="Poppins Bold"/>
              </a:rPr>
              <a:t>The End Of Presentation</a:t>
            </a:r>
          </a:p>
        </p:txBody>
      </p:sp>
      <p:sp>
        <p:nvSpPr>
          <p:cNvPr name="TextBox 8" id="8"/>
          <p:cNvSpPr txBox="true"/>
          <p:nvPr/>
        </p:nvSpPr>
        <p:spPr>
          <a:xfrm rot="0">
            <a:off x="16999955" y="8748395"/>
            <a:ext cx="259345" cy="509905"/>
          </a:xfrm>
          <a:prstGeom prst="rect">
            <a:avLst/>
          </a:prstGeom>
        </p:spPr>
        <p:txBody>
          <a:bodyPr anchor="t" rtlCol="false" tIns="0" lIns="0" bIns="0" rIns="0">
            <a:spAutoFit/>
          </a:bodyPr>
          <a:lstStyle/>
          <a:p>
            <a:pPr algn="r">
              <a:lnSpc>
                <a:spcPts val="3919"/>
              </a:lnSpc>
              <a:spcBef>
                <a:spcPct val="0"/>
              </a:spcBef>
            </a:pPr>
            <a:r>
              <a:rPr lang="en-US" sz="2799">
                <a:solidFill>
                  <a:srgbClr val="1C1B21"/>
                </a:solidFill>
                <a:latin typeface="Poppins"/>
              </a:rPr>
              <a:t>8</a:t>
            </a:r>
          </a:p>
        </p:txBody>
      </p:sp>
      <p:sp>
        <p:nvSpPr>
          <p:cNvPr name="TextBox 9" id="9"/>
          <p:cNvSpPr txBox="true"/>
          <p:nvPr/>
        </p:nvSpPr>
        <p:spPr>
          <a:xfrm rot="0">
            <a:off x="1028700" y="2116795"/>
            <a:ext cx="3732013" cy="789940"/>
          </a:xfrm>
          <a:prstGeom prst="rect">
            <a:avLst/>
          </a:prstGeom>
        </p:spPr>
        <p:txBody>
          <a:bodyPr anchor="t" rtlCol="false" tIns="0" lIns="0" bIns="0" rIns="0">
            <a:spAutoFit/>
          </a:bodyPr>
          <a:lstStyle/>
          <a:p>
            <a:pPr algn="l">
              <a:lnSpc>
                <a:spcPts val="5599"/>
              </a:lnSpc>
            </a:pPr>
            <a:r>
              <a:rPr lang="en-US" sz="5599">
                <a:solidFill>
                  <a:srgbClr val="1C1B21"/>
                </a:solidFill>
                <a:latin typeface="Poppin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DAGFKpw-3r8</dc:identifier>
  <dcterms:modified xsi:type="dcterms:W3CDTF">2011-08-01T06:04:30Z</dcterms:modified>
  <cp:revision>1</cp:revision>
  <dc:title>Brown Dark Simple Minimalist Sustainable Urban Development Project Presentation</dc:title>
</cp:coreProperties>
</file>